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0"/>
  </p:notesMasterIdLst>
  <p:sldIdLst>
    <p:sldId id="291" r:id="rId2"/>
    <p:sldId id="300" r:id="rId3"/>
    <p:sldId id="301" r:id="rId4"/>
    <p:sldId id="297" r:id="rId5"/>
    <p:sldId id="302" r:id="rId6"/>
    <p:sldId id="308" r:id="rId7"/>
    <p:sldId id="277" r:id="rId8"/>
    <p:sldId id="298" r:id="rId9"/>
    <p:sldId id="289" r:id="rId10"/>
    <p:sldId id="293" r:id="rId11"/>
    <p:sldId id="279" r:id="rId12"/>
    <p:sldId id="282" r:id="rId13"/>
    <p:sldId id="281" r:id="rId14"/>
    <p:sldId id="284" r:id="rId15"/>
    <p:sldId id="286" r:id="rId16"/>
    <p:sldId id="288" r:id="rId17"/>
    <p:sldId id="257" r:id="rId18"/>
    <p:sldId id="259" r:id="rId19"/>
    <p:sldId id="275" r:id="rId20"/>
    <p:sldId id="295" r:id="rId21"/>
    <p:sldId id="273" r:id="rId22"/>
    <p:sldId id="258" r:id="rId23"/>
    <p:sldId id="270" r:id="rId24"/>
    <p:sldId id="266" r:id="rId25"/>
    <p:sldId id="268" r:id="rId26"/>
    <p:sldId id="296" r:id="rId27"/>
    <p:sldId id="303" r:id="rId28"/>
    <p:sldId id="307" r:id="rId29"/>
    <p:sldId id="305" r:id="rId30"/>
    <p:sldId id="306" r:id="rId31"/>
    <p:sldId id="304" r:id="rId32"/>
    <p:sldId id="269" r:id="rId33"/>
    <p:sldId id="271" r:id="rId34"/>
    <p:sldId id="272" r:id="rId35"/>
    <p:sldId id="261" r:id="rId36"/>
    <p:sldId id="263" r:id="rId37"/>
    <p:sldId id="262" r:id="rId38"/>
    <p:sldId id="256" r:id="rId3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0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6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4" autoAdjust="0"/>
    <p:restoredTop sz="94635" autoAdjust="0"/>
  </p:normalViewPr>
  <p:slideViewPr>
    <p:cSldViewPr snapToGrid="0">
      <p:cViewPr varScale="1">
        <p:scale>
          <a:sx n="198" d="100"/>
          <a:sy n="198" d="100"/>
        </p:scale>
        <p:origin x="1164" y="150"/>
      </p:cViewPr>
      <p:guideLst>
        <p:guide orient="horz" pos="2904"/>
        <p:guide pos="2880"/>
        <p:guide orient="horz" pos="6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C0E33-DAC7-4C00-9A8C-B1D4B0C62ABC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12451-4007-4BF3-9D49-D64B9CBEE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5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2451-4007-4BF3-9D49-D64B9CBEE32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61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2451-4007-4BF3-9D49-D64B9CBEE32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79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2451-4007-4BF3-9D49-D64B9CBEE32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67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2451-4007-4BF3-9D49-D64B9CBEE32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57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A1E2-EC94-4B4F-BFAF-E5323F66C84C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97A-A370-4DD2-A254-E0A8AC12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1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A1E2-EC94-4B4F-BFAF-E5323F66C84C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97A-A370-4DD2-A254-E0A8AC12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00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A1E2-EC94-4B4F-BFAF-E5323F66C84C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97A-A370-4DD2-A254-E0A8AC12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8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A1E2-EC94-4B4F-BFAF-E5323F66C84C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97A-A370-4DD2-A254-E0A8AC12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8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A1E2-EC94-4B4F-BFAF-E5323F66C84C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97A-A370-4DD2-A254-E0A8AC12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77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A1E2-EC94-4B4F-BFAF-E5323F66C84C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97A-A370-4DD2-A254-E0A8AC12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04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A1E2-EC94-4B4F-BFAF-E5323F66C84C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97A-A370-4DD2-A254-E0A8AC12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60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A1E2-EC94-4B4F-BFAF-E5323F66C84C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97A-A370-4DD2-A254-E0A8AC12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36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3533" y="6600007"/>
            <a:ext cx="90259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Bob Pavlik</a:t>
            </a:r>
            <a:r>
              <a:rPr lang="en-US" sz="900" baseline="0" dirty="0"/>
              <a:t>        </a:t>
            </a:r>
            <a:r>
              <a:rPr lang="en-US" sz="900" dirty="0"/>
              <a:t>College of Architecture</a:t>
            </a:r>
            <a:r>
              <a:rPr lang="en-US" sz="900" baseline="0" dirty="0"/>
              <a:t>       			            </a:t>
            </a:r>
            <a:r>
              <a:rPr lang="en-US" sz="900" i="1" dirty="0"/>
              <a:t>Digital Fabrication in Architecture: computational ideation and the conflict of matter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684248" y="669496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37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A1E2-EC94-4B4F-BFAF-E5323F66C84C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97A-A370-4DD2-A254-E0A8AC12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7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A1E2-EC94-4B4F-BFAF-E5323F66C84C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697A-A370-4DD2-A254-E0A8AC12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3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8A1E2-EC94-4B4F-BFAF-E5323F66C84C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3697A-A370-4DD2-A254-E0A8AC124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0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image" Target="../media/image30.jpe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3928" y="2248442"/>
            <a:ext cx="52409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What does it mean to be “digital?”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22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8389" y="2501729"/>
            <a:ext cx="3927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Rationalization</a:t>
            </a:r>
          </a:p>
          <a:p>
            <a:pPr algn="ctr"/>
            <a:r>
              <a:rPr lang="en-US" dirty="0">
                <a:cs typeface="Arial" panose="020B0604020202020204" pitchFamily="34" charset="0"/>
              </a:rPr>
              <a:t>(or, the current schism in architecture)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303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" y="1169584"/>
            <a:ext cx="2199925" cy="3245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75" y="1169583"/>
            <a:ext cx="1999934" cy="3258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15929" r="14694" b="9883"/>
          <a:stretch/>
        </p:blipFill>
        <p:spPr>
          <a:xfrm>
            <a:off x="6695586" y="1497934"/>
            <a:ext cx="1809929" cy="1064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23051" r="61800" b="25951"/>
          <a:stretch/>
        </p:blipFill>
        <p:spPr>
          <a:xfrm>
            <a:off x="4402125" y="607703"/>
            <a:ext cx="584909" cy="670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t="29236" b="758"/>
          <a:stretch/>
        </p:blipFill>
        <p:spPr>
          <a:xfrm>
            <a:off x="4456782" y="1561246"/>
            <a:ext cx="1724707" cy="8972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/>
          <a:stretch/>
        </p:blipFill>
        <p:spPr>
          <a:xfrm>
            <a:off x="6272418" y="3162420"/>
            <a:ext cx="2807017" cy="18131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27783" b="4722"/>
          <a:stretch/>
        </p:blipFill>
        <p:spPr>
          <a:xfrm>
            <a:off x="4444266" y="2741495"/>
            <a:ext cx="1737223" cy="841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41462"/>
          <a:stretch/>
        </p:blipFill>
        <p:spPr>
          <a:xfrm>
            <a:off x="4405486" y="3998207"/>
            <a:ext cx="1903325" cy="8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07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01"/>
          <a:stretch/>
        </p:blipFill>
        <p:spPr>
          <a:xfrm>
            <a:off x="1308656" y="105430"/>
            <a:ext cx="5471451" cy="1607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5"/>
          <a:stretch/>
        </p:blipFill>
        <p:spPr>
          <a:xfrm>
            <a:off x="1308656" y="1679787"/>
            <a:ext cx="5620463" cy="1394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47"/>
          <a:stretch/>
        </p:blipFill>
        <p:spPr>
          <a:xfrm>
            <a:off x="1500381" y="3073553"/>
            <a:ext cx="5428738" cy="1573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2"/>
          <a:stretch/>
        </p:blipFill>
        <p:spPr>
          <a:xfrm>
            <a:off x="1347325" y="4768839"/>
            <a:ext cx="5680211" cy="150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42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2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38" r="1460"/>
          <a:stretch/>
        </p:blipFill>
        <p:spPr>
          <a:xfrm>
            <a:off x="57173" y="1269998"/>
            <a:ext cx="8909027" cy="375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23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90600"/>
            <a:ext cx="9144000" cy="42971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" b="2380"/>
          <a:stretch/>
        </p:blipFill>
        <p:spPr>
          <a:xfrm>
            <a:off x="1505376" y="990600"/>
            <a:ext cx="5842000" cy="429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68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"/>
          <a:stretch/>
        </p:blipFill>
        <p:spPr>
          <a:xfrm>
            <a:off x="1236136" y="781600"/>
            <a:ext cx="6527800" cy="467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93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90600"/>
            <a:ext cx="9144000" cy="42971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4680" b="10457"/>
          <a:stretch/>
        </p:blipFill>
        <p:spPr>
          <a:xfrm>
            <a:off x="1623243" y="990600"/>
            <a:ext cx="6020554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17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58"/>
            <a:ext cx="9144000" cy="584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42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7794" y="1592688"/>
            <a:ext cx="54716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research question: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dirty="0">
                <a:cs typeface="Arial" panose="020B0604020202020204" pitchFamily="34" charset="0"/>
              </a:rPr>
              <a:t>	What are possible methods of designing 	and fabricating a structure built from plywood 	that eliminate frame elements, and rely on the 	strength of the sheet material itself?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45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0" t="27075" r="19244" b="14558"/>
          <a:stretch/>
        </p:blipFill>
        <p:spPr>
          <a:xfrm>
            <a:off x="2202483" y="94129"/>
            <a:ext cx="5688106" cy="6199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9480" y="2043954"/>
            <a:ext cx="788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Synclastic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5778221" y="2043953"/>
            <a:ext cx="825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Anticlastic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1185" y="4114890"/>
            <a:ext cx="603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Flat</a:t>
            </a:r>
          </a:p>
          <a:p>
            <a:pPr algn="ctr"/>
            <a:r>
              <a:rPr lang="en-US" sz="1200" dirty="0"/>
              <a:t>(ruled)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3461" y="4114889"/>
            <a:ext cx="827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Cylindrical</a:t>
            </a:r>
          </a:p>
          <a:p>
            <a:pPr algn="ctr"/>
            <a:r>
              <a:rPr lang="en-US" sz="1200" dirty="0"/>
              <a:t>(ruled)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61908" y="5954993"/>
            <a:ext cx="1561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Hyperbolic </a:t>
            </a:r>
            <a:r>
              <a:rPr lang="en-US" sz="1200" dirty="0" err="1"/>
              <a:t>Paraboloid</a:t>
            </a:r>
            <a:endParaRPr lang="en-US" sz="1200" dirty="0"/>
          </a:p>
          <a:p>
            <a:pPr algn="ctr"/>
            <a:r>
              <a:rPr lang="en-US" sz="1200" dirty="0"/>
              <a:t>(ruled)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99795" y="5954992"/>
            <a:ext cx="1408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Developable ribbon</a:t>
            </a:r>
          </a:p>
          <a:p>
            <a:pPr algn="ctr"/>
            <a:r>
              <a:rPr lang="en-US" sz="1200" dirty="0"/>
              <a:t>(ruled)</a:t>
            </a:r>
          </a:p>
        </p:txBody>
      </p:sp>
    </p:spTree>
    <p:extLst>
      <p:ext uri="{BB962C8B-B14F-4D97-AF65-F5344CB8AC3E}">
        <p14:creationId xmlns:p14="http://schemas.microsoft.com/office/powerpoint/2010/main" val="2331976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://www.kfcengr.com/Websites/kfcengr/PhotoGallery/3610243/Oct12arch_16%20-%20pm.jpg?0848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 b="8759"/>
          <a:stretch/>
        </p:blipFill>
        <p:spPr bwMode="auto">
          <a:xfrm>
            <a:off x="0" y="990601"/>
            <a:ext cx="9144000" cy="46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2013" y="5618585"/>
            <a:ext cx="39536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Bockus</a:t>
            </a:r>
            <a:r>
              <a:rPr lang="en-US" sz="900" dirty="0"/>
              <a:t> Payne Architects,  </a:t>
            </a:r>
            <a:r>
              <a:rPr lang="en-US" sz="900" dirty="0" err="1"/>
              <a:t>Zarrow</a:t>
            </a:r>
            <a:r>
              <a:rPr lang="en-US" sz="900" dirty="0"/>
              <a:t> Hall, Norman, OK, 2011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88688" y="5430233"/>
            <a:ext cx="20756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image: Kirkpatrick Forest Curtis Engineering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9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7794" y="668962"/>
            <a:ext cx="3150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Solution (written in pseudo-code):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81411" y="1315066"/>
            <a:ext cx="56210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1. Construct a 3D geometry that balances:</a:t>
            </a:r>
          </a:p>
          <a:p>
            <a:r>
              <a:rPr lang="en-US" sz="1100" dirty="0"/>
              <a:t>	Maximum surface curvature</a:t>
            </a:r>
          </a:p>
          <a:p>
            <a:r>
              <a:rPr lang="en-US" sz="1100" dirty="0"/>
              <a:t>	Maximum internal volume</a:t>
            </a:r>
          </a:p>
          <a:p>
            <a:r>
              <a:rPr lang="en-US" sz="1100" dirty="0"/>
              <a:t>	</a:t>
            </a:r>
          </a:p>
          <a:p>
            <a:r>
              <a:rPr lang="en-US" sz="1100" dirty="0"/>
              <a:t>2. Convert to a high resolution mesh surface</a:t>
            </a:r>
          </a:p>
          <a:p>
            <a:endParaRPr lang="en-US" sz="1100" dirty="0"/>
          </a:p>
          <a:p>
            <a:r>
              <a:rPr lang="en-US" sz="1100" dirty="0"/>
              <a:t>3. Reduce mesh count (create irregular polygon)</a:t>
            </a:r>
          </a:p>
          <a:p>
            <a:endParaRPr lang="en-US" sz="1100" dirty="0"/>
          </a:p>
          <a:p>
            <a:r>
              <a:rPr lang="en-US" sz="1100" dirty="0"/>
              <a:t>	4. Measure to make sure overall size is within allowable dimensions</a:t>
            </a:r>
          </a:p>
          <a:p>
            <a:r>
              <a:rPr lang="en-US" sz="1100" dirty="0"/>
              <a:t>		</a:t>
            </a:r>
          </a:p>
          <a:p>
            <a:r>
              <a:rPr lang="en-US" sz="1100" dirty="0"/>
              <a:t>		If not, repeat step 3, mesh reduction </a:t>
            </a:r>
          </a:p>
          <a:p>
            <a:endParaRPr lang="en-US" sz="1100" dirty="0"/>
          </a:p>
          <a:p>
            <a:r>
              <a:rPr lang="en-US" sz="1100" dirty="0"/>
              <a:t>	5. Arrange flat patterns onto 5’x5’ sheets</a:t>
            </a:r>
          </a:p>
          <a:p>
            <a:endParaRPr lang="en-US" sz="1100" dirty="0"/>
          </a:p>
          <a:p>
            <a:r>
              <a:rPr lang="en-US" sz="1100" dirty="0"/>
              <a:t>		If they do not fit efficiently, repeat step 3, mesh reduction</a:t>
            </a:r>
          </a:p>
          <a:p>
            <a:endParaRPr lang="en-US" sz="1100" dirty="0"/>
          </a:p>
          <a:p>
            <a:r>
              <a:rPr lang="en-US" sz="1100" dirty="0"/>
              <a:t>6. Distribute joints along edges</a:t>
            </a:r>
          </a:p>
          <a:p>
            <a:endParaRPr lang="en-US" sz="1100" dirty="0"/>
          </a:p>
          <a:p>
            <a:r>
              <a:rPr lang="en-US" sz="1100" dirty="0"/>
              <a:t>7. Perform Boolean operation at joints</a:t>
            </a:r>
          </a:p>
          <a:p>
            <a:endParaRPr lang="en-US" sz="1100" dirty="0"/>
          </a:p>
          <a:p>
            <a:r>
              <a:rPr lang="en-US" sz="1100" dirty="0"/>
              <a:t>8. Import panels with joints into CAM (Computer Automated Manufacturing) application</a:t>
            </a:r>
          </a:p>
          <a:p>
            <a:endParaRPr lang="en-US" sz="1100" dirty="0"/>
          </a:p>
          <a:p>
            <a:r>
              <a:rPr lang="en-US" sz="1100" dirty="0"/>
              <a:t>9. Create toolpaths</a:t>
            </a:r>
          </a:p>
          <a:p>
            <a:endParaRPr lang="en-US" sz="1100" dirty="0"/>
          </a:p>
          <a:p>
            <a:r>
              <a:rPr lang="en-US" sz="1100" dirty="0"/>
              <a:t>10. CNC mill from plywood panels</a:t>
            </a:r>
          </a:p>
          <a:p>
            <a:endParaRPr lang="en-US" sz="1100" dirty="0"/>
          </a:p>
          <a:p>
            <a:r>
              <a:rPr lang="en-US" sz="1100" dirty="0"/>
              <a:t>11. Assemble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18623" y="2512198"/>
            <a:ext cx="36278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18623" y="2512198"/>
            <a:ext cx="0" cy="6160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18623" y="3128215"/>
            <a:ext cx="21945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037229" y="2433592"/>
            <a:ext cx="54418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37229" y="2433592"/>
            <a:ext cx="0" cy="13667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37229" y="3800381"/>
            <a:ext cx="237595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0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/>
          <a:stretch/>
        </p:blipFill>
        <p:spPr>
          <a:xfrm>
            <a:off x="48126" y="814288"/>
            <a:ext cx="2956109" cy="2375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/>
          <a:stretch/>
        </p:blipFill>
        <p:spPr>
          <a:xfrm>
            <a:off x="48126" y="3189399"/>
            <a:ext cx="2974005" cy="2388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6"/>
          <a:stretch/>
        </p:blipFill>
        <p:spPr>
          <a:xfrm>
            <a:off x="3279557" y="700818"/>
            <a:ext cx="5830757" cy="45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10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712"/>
            <a:ext cx="9144000" cy="534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46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37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5817933" cy="4363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11" y="990599"/>
            <a:ext cx="3272589" cy="43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2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00" y="3451195"/>
            <a:ext cx="2188947" cy="1641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" y="1750529"/>
            <a:ext cx="2184935" cy="1638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9" y="3451196"/>
            <a:ext cx="2188947" cy="1641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01" y="1745118"/>
            <a:ext cx="2192150" cy="1644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451" y="3451194"/>
            <a:ext cx="2177716" cy="1633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26" y="3451196"/>
            <a:ext cx="2177715" cy="1633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9" y="5154871"/>
            <a:ext cx="2188947" cy="16417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451" y="1745118"/>
            <a:ext cx="2171303" cy="1628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9" y="50468"/>
            <a:ext cx="2188947" cy="16417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04" y="52275"/>
            <a:ext cx="2186537" cy="16399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07" y="49566"/>
            <a:ext cx="2188947" cy="16417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26" y="1745118"/>
            <a:ext cx="2192150" cy="16441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01" y="54682"/>
            <a:ext cx="2183328" cy="1637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00" y="5159084"/>
            <a:ext cx="2183329" cy="16374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04" y="5156678"/>
            <a:ext cx="2186538" cy="16399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451" y="5148858"/>
            <a:ext cx="2196965" cy="164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03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1"/>
            <a:ext cx="4860183" cy="3619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9852"/>
          <a:stretch/>
        </p:blipFill>
        <p:spPr>
          <a:xfrm>
            <a:off x="4917440" y="990600"/>
            <a:ext cx="4226560" cy="361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61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1"/>
            <a:ext cx="4727782" cy="3619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r="9991"/>
          <a:stretch/>
        </p:blipFill>
        <p:spPr>
          <a:xfrm>
            <a:off x="4788746" y="990600"/>
            <a:ext cx="4355254" cy="361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28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9895" r="15298" b="4211"/>
          <a:stretch/>
        </p:blipFill>
        <p:spPr>
          <a:xfrm>
            <a:off x="1501541" y="678580"/>
            <a:ext cx="6280485" cy="589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71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4"/>
          <a:stretch/>
        </p:blipFill>
        <p:spPr>
          <a:xfrm>
            <a:off x="1" y="990600"/>
            <a:ext cx="4571999" cy="3619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0374" y="-74495"/>
            <a:ext cx="1612942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/>
              <a:t>G90</a:t>
            </a:r>
          </a:p>
          <a:p>
            <a:r>
              <a:rPr lang="pl-PL" sz="800" dirty="0"/>
              <a:t>M3</a:t>
            </a:r>
          </a:p>
          <a:p>
            <a:r>
              <a:rPr lang="pl-PL" sz="800" dirty="0"/>
              <a:t>(Fingers 1)</a:t>
            </a:r>
          </a:p>
          <a:p>
            <a:r>
              <a:rPr lang="pl-PL" sz="800" dirty="0"/>
              <a:t>T1</a:t>
            </a:r>
          </a:p>
          <a:p>
            <a:r>
              <a:rPr lang="pl-PL" sz="800" dirty="0"/>
              <a:t>S24000</a:t>
            </a:r>
          </a:p>
          <a:p>
            <a:r>
              <a:rPr lang="pl-PL" sz="800" dirty="0"/>
              <a:t>M3</a:t>
            </a:r>
          </a:p>
          <a:p>
            <a:r>
              <a:rPr lang="pl-PL" sz="800" dirty="0"/>
              <a:t>G0 Z2.0000</a:t>
            </a:r>
          </a:p>
          <a:p>
            <a:r>
              <a:rPr lang="pl-PL" sz="800" dirty="0"/>
              <a:t>G0 X4.3182 Y4.9925 </a:t>
            </a:r>
          </a:p>
          <a:p>
            <a:r>
              <a:rPr lang="pl-PL" sz="800" dirty="0"/>
              <a:t>G1 X4.3182 Y4.9925 Z0.5240 F80.</a:t>
            </a:r>
          </a:p>
          <a:p>
            <a:r>
              <a:rPr lang="pl-PL" sz="800" dirty="0"/>
              <a:t>G1 X4.3182 Y4.9925 Z0.4990 F100.</a:t>
            </a:r>
          </a:p>
          <a:p>
            <a:r>
              <a:rPr lang="pl-PL" sz="800" dirty="0"/>
              <a:t>G1 X5.2354 Y4.9925 Z0.0010 F50.</a:t>
            </a:r>
          </a:p>
          <a:p>
            <a:r>
              <a:rPr lang="pl-PL" sz="800" dirty="0"/>
              <a:t>G1 X5.2362 Y4.9925 Z0.0010</a:t>
            </a:r>
          </a:p>
          <a:p>
            <a:r>
              <a:rPr lang="pl-PL" sz="800" dirty="0"/>
              <a:t>G1 X5.2362 Y5.0225 Z0.0010 F100.</a:t>
            </a:r>
          </a:p>
          <a:p>
            <a:r>
              <a:rPr lang="pl-PL" sz="800" dirty="0"/>
              <a:t>G1 X5.2354 Y5.0225 Z0.0010</a:t>
            </a:r>
          </a:p>
          <a:p>
            <a:r>
              <a:rPr lang="pl-PL" sz="800" dirty="0"/>
              <a:t>G1 X4.3186 Y5.0225 Z0.4990</a:t>
            </a:r>
          </a:p>
          <a:p>
            <a:r>
              <a:rPr lang="pl-PL" sz="800" dirty="0"/>
              <a:t>G1 X4.3186 Y5.0225 Z0.5240 F250.</a:t>
            </a:r>
          </a:p>
          <a:p>
            <a:r>
              <a:rPr lang="pl-PL" sz="800" dirty="0"/>
              <a:t>G0 Z0.5240</a:t>
            </a:r>
          </a:p>
          <a:p>
            <a:r>
              <a:rPr lang="pl-PL" sz="800" dirty="0"/>
              <a:t>G0 X4.3191 Y5.0525 </a:t>
            </a:r>
          </a:p>
          <a:p>
            <a:r>
              <a:rPr lang="pl-PL" sz="800" dirty="0"/>
              <a:t>G1 X4.3191 Y5.0525 Z0.4990 F100.</a:t>
            </a:r>
          </a:p>
          <a:p>
            <a:r>
              <a:rPr lang="pl-PL" sz="800" dirty="0"/>
              <a:t>G1 X5.2354 Y5.0525 Z0.0010</a:t>
            </a:r>
          </a:p>
          <a:p>
            <a:r>
              <a:rPr lang="pl-PL" sz="800" dirty="0"/>
              <a:t>G1 X5.2362 Y5.0525 Z0.0010</a:t>
            </a:r>
          </a:p>
          <a:p>
            <a:r>
              <a:rPr lang="pl-PL" sz="800" dirty="0"/>
              <a:t>G1 X5.2362 Y5.0825 Z0.0010</a:t>
            </a:r>
          </a:p>
          <a:p>
            <a:r>
              <a:rPr lang="pl-PL" sz="800" dirty="0"/>
              <a:t>G1 X5.2354 Y5.0825 Z0.0010</a:t>
            </a:r>
          </a:p>
          <a:p>
            <a:r>
              <a:rPr lang="pl-PL" sz="800" dirty="0"/>
              <a:t>G1 X4.9237 Y5.0825 Z0.1711</a:t>
            </a:r>
          </a:p>
          <a:p>
            <a:r>
              <a:rPr lang="pl-PL" sz="800" dirty="0"/>
              <a:t>G1 X4.3198 Y5.0825 Z0.4990</a:t>
            </a:r>
          </a:p>
          <a:p>
            <a:r>
              <a:rPr lang="pl-PL" sz="800" dirty="0"/>
              <a:t>G1 X4.3198 Y5.0825 Z0.5240 F250.</a:t>
            </a:r>
          </a:p>
          <a:p>
            <a:r>
              <a:rPr lang="pl-PL" sz="800" dirty="0"/>
              <a:t>G0 Z0.5240</a:t>
            </a:r>
          </a:p>
          <a:p>
            <a:r>
              <a:rPr lang="pl-PL" sz="800" dirty="0"/>
              <a:t>G0 X4.3211 Y5.1125 </a:t>
            </a:r>
          </a:p>
          <a:p>
            <a:r>
              <a:rPr lang="pl-PL" sz="800" dirty="0"/>
              <a:t>G1 X4.3211 Y5.1125 Z0.4990 F100.</a:t>
            </a:r>
          </a:p>
          <a:p>
            <a:r>
              <a:rPr lang="pl-PL" sz="800" dirty="0"/>
              <a:t>G1 X4.7567 Y5.1125 Z0.2624</a:t>
            </a:r>
          </a:p>
          <a:p>
            <a:r>
              <a:rPr lang="pl-PL" sz="800" dirty="0"/>
              <a:t>G1 X4.8817 Y5.1125 Z0.1943</a:t>
            </a:r>
          </a:p>
          <a:p>
            <a:r>
              <a:rPr lang="pl-PL" sz="800" dirty="0"/>
              <a:t>G1 X5.0067 Y5.1125 Z0.1265</a:t>
            </a:r>
          </a:p>
          <a:p>
            <a:r>
              <a:rPr lang="pl-PL" sz="800" dirty="0"/>
              <a:t>G1 X5.0692 Y5.1125 Z0.0924</a:t>
            </a:r>
          </a:p>
          <a:p>
            <a:r>
              <a:rPr lang="pl-PL" sz="800" dirty="0"/>
              <a:t>G1 X5.2354 Y5.1125 Z0.0010</a:t>
            </a:r>
          </a:p>
          <a:p>
            <a:r>
              <a:rPr lang="pl-PL" sz="800" dirty="0"/>
              <a:t>G1 X5.2362 Y5.1125 Z0.0010</a:t>
            </a:r>
          </a:p>
          <a:p>
            <a:r>
              <a:rPr lang="pl-PL" sz="800" dirty="0"/>
              <a:t>G1 X5.2362 Y5.1425 Z0.0010</a:t>
            </a:r>
          </a:p>
          <a:p>
            <a:r>
              <a:rPr lang="pl-PL" sz="800" dirty="0"/>
              <a:t>G1 X5.2354 Y5.1425 Z0.0010</a:t>
            </a:r>
          </a:p>
          <a:p>
            <a:r>
              <a:rPr lang="pl-PL" sz="800" dirty="0"/>
              <a:t>G1 X5.0800 Y5.1425 Z0.0872</a:t>
            </a:r>
          </a:p>
          <a:p>
            <a:r>
              <a:rPr lang="pl-PL" sz="800" dirty="0"/>
              <a:t>G1 X4.9784 Y5.1425 Z0.1423</a:t>
            </a:r>
          </a:p>
          <a:p>
            <a:r>
              <a:rPr lang="pl-PL" sz="800" dirty="0"/>
              <a:t>G1 X4.8456 Y5.1425 Z0.2152</a:t>
            </a:r>
          </a:p>
          <a:p>
            <a:r>
              <a:rPr lang="pl-PL" sz="800" dirty="0"/>
              <a:t>G1 X4.3225 Y5.1425 Z0.4990</a:t>
            </a:r>
          </a:p>
          <a:p>
            <a:r>
              <a:rPr lang="pl-PL" sz="800" dirty="0"/>
              <a:t>G1 X4.3225 Y5.1425 Z0.5240 F250.</a:t>
            </a:r>
          </a:p>
          <a:p>
            <a:r>
              <a:rPr lang="pl-PL" sz="800" dirty="0"/>
              <a:t>G0 Z0.5240</a:t>
            </a:r>
          </a:p>
          <a:p>
            <a:r>
              <a:rPr lang="pl-PL" sz="800" dirty="0"/>
              <a:t>G0 X4.3246 Y5.1725 </a:t>
            </a:r>
          </a:p>
          <a:p>
            <a:r>
              <a:rPr lang="pl-PL" sz="800" dirty="0"/>
              <a:t>G1 X4.3246 Y5.1725 Z0.4990 F100.</a:t>
            </a:r>
          </a:p>
          <a:p>
            <a:r>
              <a:rPr lang="pl-PL" sz="800" dirty="0"/>
              <a:t>G1 X4.6974 Y5.1725 Z0.2968</a:t>
            </a:r>
          </a:p>
          <a:p>
            <a:r>
              <a:rPr lang="pl-PL" sz="800" dirty="0"/>
              <a:t>G1 X4.7755 Y5.1725 Z0.2540</a:t>
            </a:r>
          </a:p>
          <a:p>
            <a:r>
              <a:rPr lang="pl-PL" sz="800" dirty="0"/>
              <a:t>G1 X4.9161 Y5.1725 Z0.1780</a:t>
            </a:r>
          </a:p>
          <a:p>
            <a:r>
              <a:rPr lang="pl-PL" sz="800" dirty="0"/>
              <a:t>G1 X4.9786 Y5.1725 Z0.1436</a:t>
            </a:r>
          </a:p>
          <a:p>
            <a:r>
              <a:rPr lang="pl-PL" sz="800" dirty="0"/>
              <a:t>G1 X5.0333 Y5.1725 Z0.1132</a:t>
            </a:r>
          </a:p>
          <a:p>
            <a:r>
              <a:rPr lang="pl-PL" sz="800" dirty="0"/>
              <a:t>G1 X5.0724 Y5.1725 Z0.0921</a:t>
            </a:r>
          </a:p>
          <a:p>
            <a:r>
              <a:rPr lang="pl-PL" sz="800" dirty="0"/>
              <a:t>G1 X5.1271 Y5.1725 Z0.0619</a:t>
            </a:r>
          </a:p>
          <a:p>
            <a:r>
              <a:rPr lang="pl-PL" sz="800" dirty="0"/>
              <a:t>G1 X5.2355 Y5.1725 Z0.0010</a:t>
            </a:r>
          </a:p>
          <a:p>
            <a:r>
              <a:rPr lang="pl-PL" sz="800" dirty="0"/>
              <a:t>G1 X5.2362 Y5.1725 Z0.0010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35555" y="-101595"/>
            <a:ext cx="1612942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/>
              <a:t>G1 X4.8769 Y5.2625 Z0.2044</a:t>
            </a:r>
          </a:p>
          <a:p>
            <a:r>
              <a:rPr lang="pl-PL" sz="800" dirty="0"/>
              <a:t>G1 X4.7987 Y5.2625 Z0.2464</a:t>
            </a:r>
          </a:p>
          <a:p>
            <a:r>
              <a:rPr lang="pl-PL" sz="800" dirty="0"/>
              <a:t>G1 X4.7675 Y5.2625 Z0.2639</a:t>
            </a:r>
          </a:p>
          <a:p>
            <a:r>
              <a:rPr lang="pl-PL" sz="800" dirty="0"/>
              <a:t>G1 X4.7128 Y5.2625 Z0.2938</a:t>
            </a:r>
          </a:p>
          <a:p>
            <a:r>
              <a:rPr lang="pl-PL" sz="800" dirty="0"/>
              <a:t>G1 X4.5487 Y5.2625 Z0.3822</a:t>
            </a:r>
          </a:p>
          <a:p>
            <a:r>
              <a:rPr lang="pl-PL" sz="800" dirty="0"/>
              <a:t>G1 X4.4862 Y5.2625 Z0.4163</a:t>
            </a:r>
          </a:p>
          <a:p>
            <a:r>
              <a:rPr lang="pl-PL" sz="800" dirty="0"/>
              <a:t>G1 X4.3334 Y5.2625 Z0.4990</a:t>
            </a:r>
          </a:p>
          <a:p>
            <a:r>
              <a:rPr lang="pl-PL" sz="800" dirty="0"/>
              <a:t>G0 Z0.4990</a:t>
            </a:r>
          </a:p>
          <a:p>
            <a:r>
              <a:rPr lang="pl-PL" sz="800" dirty="0"/>
              <a:t>G0 X4.3370 Y5.2925 </a:t>
            </a:r>
          </a:p>
          <a:p>
            <a:r>
              <a:rPr lang="pl-PL" sz="800" dirty="0"/>
              <a:t>G1 X4.6155 Y5.2925 Z0.3488 F100.</a:t>
            </a:r>
          </a:p>
          <a:p>
            <a:r>
              <a:rPr lang="pl-PL" sz="800" dirty="0"/>
              <a:t>G1 X4.6780 Y5.2925 Z0.3145</a:t>
            </a:r>
          </a:p>
          <a:p>
            <a:r>
              <a:rPr lang="pl-PL" sz="800" dirty="0"/>
              <a:t>G1 X4.7717 Y5.2925 Z0.2642</a:t>
            </a:r>
          </a:p>
          <a:p>
            <a:r>
              <a:rPr lang="pl-PL" sz="800" dirty="0"/>
              <a:t>G1 X4.8342 Y5.2925 Z0.2298</a:t>
            </a:r>
          </a:p>
          <a:p>
            <a:r>
              <a:rPr lang="pl-PL" sz="800" dirty="0"/>
              <a:t>G1 X4.8576 Y5.2925 Z0.2165</a:t>
            </a:r>
          </a:p>
          <a:p>
            <a:r>
              <a:rPr lang="pl-PL" sz="800" dirty="0"/>
              <a:t>G1 X4.8967 Y5.2925 Z0.1957</a:t>
            </a:r>
          </a:p>
          <a:p>
            <a:r>
              <a:rPr lang="pl-PL" sz="800" dirty="0"/>
              <a:t>G1 X4.9592 Y5.2925 Z0.1611</a:t>
            </a:r>
          </a:p>
          <a:p>
            <a:r>
              <a:rPr lang="pl-PL" sz="800" dirty="0"/>
              <a:t>G1 X4.9905 Y5.2925 Z0.1432</a:t>
            </a:r>
          </a:p>
          <a:p>
            <a:r>
              <a:rPr lang="pl-PL" sz="800" dirty="0"/>
              <a:t>G1 X5.0217 Y5.2925 Z0.1262</a:t>
            </a:r>
          </a:p>
          <a:p>
            <a:r>
              <a:rPr lang="pl-PL" sz="800" dirty="0"/>
              <a:t>G1 X5.0530 Y5.2925 Z0.1087</a:t>
            </a:r>
          </a:p>
          <a:p>
            <a:r>
              <a:rPr lang="pl-PL" sz="800" dirty="0"/>
              <a:t>G1 X5.0998 Y5.2925 Z0.0813</a:t>
            </a:r>
          </a:p>
          <a:p>
            <a:r>
              <a:rPr lang="pl-PL" sz="800" dirty="0"/>
              <a:t>G1 X5.1155 Y5.2925 Z0.0725</a:t>
            </a:r>
          </a:p>
          <a:p>
            <a:r>
              <a:rPr lang="pl-PL" sz="800" dirty="0"/>
              <a:t>G1 X5.1467 Y5.2925 Z0.0545</a:t>
            </a:r>
          </a:p>
          <a:p>
            <a:r>
              <a:rPr lang="pl-PL" sz="800" dirty="0"/>
              <a:t>G1 X5.1780 Y5.2925 Z0.0358</a:t>
            </a:r>
          </a:p>
          <a:p>
            <a:r>
              <a:rPr lang="pl-PL" sz="800" dirty="0"/>
              <a:t>G1 X5.2356 Y5.2925 Z0.0010</a:t>
            </a:r>
          </a:p>
          <a:p>
            <a:r>
              <a:rPr lang="pl-PL" sz="800" dirty="0"/>
              <a:t>G1 X5.2362 Y5.2925 Z0.0010</a:t>
            </a:r>
          </a:p>
          <a:p>
            <a:r>
              <a:rPr lang="pl-PL" sz="800" dirty="0"/>
              <a:t>G1 X5.2362 Y5.3225 Z0.0010</a:t>
            </a:r>
          </a:p>
          <a:p>
            <a:r>
              <a:rPr lang="pl-PL" sz="800" dirty="0"/>
              <a:t>G1 X5.2356 Y5.3225 Z0.0010</a:t>
            </a:r>
          </a:p>
          <a:p>
            <a:r>
              <a:rPr lang="pl-PL" sz="800" dirty="0"/>
              <a:t>G1 X5.1737 Y5.3225 Z0.0393</a:t>
            </a:r>
          </a:p>
          <a:p>
            <a:r>
              <a:rPr lang="pl-PL" sz="800" dirty="0"/>
              <a:t>G1 X5.1425 Y5.3225 Z0.0582</a:t>
            </a:r>
          </a:p>
          <a:p>
            <a:r>
              <a:rPr lang="pl-PL" sz="800" dirty="0"/>
              <a:t>G1 X5.1073 Y5.3225 Z0.0785</a:t>
            </a:r>
          </a:p>
          <a:p>
            <a:r>
              <a:rPr lang="pl-PL" sz="800" dirty="0"/>
              <a:t>G1 X5.0800 Y5.3225 Z0.0950</a:t>
            </a:r>
          </a:p>
          <a:p>
            <a:r>
              <a:rPr lang="pl-PL" sz="800" dirty="0"/>
              <a:t>G1 X5.0487 Y5.3225 Z0.1131</a:t>
            </a:r>
          </a:p>
          <a:p>
            <a:r>
              <a:rPr lang="pl-PL" sz="800" dirty="0"/>
              <a:t>G1 X5.0058 Y5.3225 Z0.1369</a:t>
            </a:r>
          </a:p>
          <a:p>
            <a:r>
              <a:rPr lang="pl-PL" sz="800" dirty="0"/>
              <a:t>G1 X4.9862 Y5.3225 Z0.1483</a:t>
            </a:r>
          </a:p>
          <a:p>
            <a:r>
              <a:rPr lang="pl-PL" sz="800" dirty="0"/>
              <a:t>G1 X4.9550 Y5.3225 Z0.1661</a:t>
            </a:r>
          </a:p>
          <a:p>
            <a:r>
              <a:rPr lang="pl-PL" sz="800" dirty="0"/>
              <a:t>G1 X4.9237 Y5.3225 Z0.1833</a:t>
            </a:r>
          </a:p>
          <a:p>
            <a:r>
              <a:rPr lang="pl-PL" sz="800" dirty="0"/>
              <a:t>G1 X4.8905 Y5.3225 Z0.2011</a:t>
            </a:r>
          </a:p>
          <a:p>
            <a:r>
              <a:rPr lang="pl-PL" sz="800" dirty="0"/>
              <a:t>G1 X4.8612 Y5.3225 Z0.2178</a:t>
            </a:r>
          </a:p>
          <a:p>
            <a:r>
              <a:rPr lang="pl-PL" sz="800" dirty="0"/>
              <a:t>G1 X4.8300 Y5.3225 Z0.2352</a:t>
            </a:r>
          </a:p>
          <a:p>
            <a:r>
              <a:rPr lang="pl-PL" sz="800" dirty="0"/>
              <a:t>G1 X4.7987 Y5.3225 Z0.2520</a:t>
            </a:r>
          </a:p>
          <a:p>
            <a:r>
              <a:rPr lang="pl-PL" sz="800" dirty="0"/>
              <a:t>G1 X4.7440 Y5.3225 Z0.2812</a:t>
            </a:r>
          </a:p>
          <a:p>
            <a:r>
              <a:rPr lang="pl-PL" sz="800" dirty="0"/>
              <a:t>G1 X4.6659 Y5.3225 Z0.3242</a:t>
            </a:r>
          </a:p>
          <a:p>
            <a:r>
              <a:rPr lang="pl-PL" sz="800" dirty="0"/>
              <a:t>G1 X4.5331 Y5.3225 Z0.3955</a:t>
            </a:r>
          </a:p>
          <a:p>
            <a:r>
              <a:rPr lang="pl-PL" sz="800" dirty="0"/>
              <a:t>G1 X4.4862 Y5.3225 Z0.4211</a:t>
            </a:r>
          </a:p>
          <a:p>
            <a:r>
              <a:rPr lang="pl-PL" sz="800" dirty="0"/>
              <a:t>G1 X4.3416 Y5.3225 Z0.4990</a:t>
            </a:r>
          </a:p>
          <a:p>
            <a:r>
              <a:rPr lang="pl-PL" sz="800" dirty="0"/>
              <a:t>G1 X4.3416 Y5.3225 Z0.5240 F250.</a:t>
            </a:r>
          </a:p>
          <a:p>
            <a:r>
              <a:rPr lang="pl-PL" sz="800" dirty="0"/>
              <a:t>G0 Z0.5240</a:t>
            </a:r>
          </a:p>
          <a:p>
            <a:r>
              <a:rPr lang="pl-PL" sz="800" dirty="0"/>
              <a:t>G0 X4.3464 Y5.3525 </a:t>
            </a:r>
          </a:p>
          <a:p>
            <a:r>
              <a:rPr lang="pl-PL" sz="800" dirty="0"/>
              <a:t>G1 X4.3464 Y5.3525 Z0.4990 F100.</a:t>
            </a:r>
          </a:p>
          <a:p>
            <a:r>
              <a:rPr lang="pl-PL" sz="800" dirty="0"/>
              <a:t>G1 X4.5930 Y5.3525 Z0.3665</a:t>
            </a:r>
          </a:p>
          <a:p>
            <a:r>
              <a:rPr lang="pl-PL" sz="800" dirty="0"/>
              <a:t>G1 X4.6321 Y5.3525 Z0.3450</a:t>
            </a:r>
          </a:p>
          <a:p>
            <a:r>
              <a:rPr lang="pl-PL" sz="800" dirty="0"/>
              <a:t>G1 X4.7180 Y5.3525 Z0.2991</a:t>
            </a:r>
          </a:p>
          <a:p>
            <a:r>
              <a:rPr lang="pl-PL" sz="800" dirty="0"/>
              <a:t>G1 X4.7805 Y5.3525 Z0.2647</a:t>
            </a:r>
          </a:p>
          <a:p>
            <a:r>
              <a:rPr lang="pl-PL" sz="800" dirty="0"/>
              <a:t>G1 X4.7962 Y5.3525 Z0.2559</a:t>
            </a:r>
            <a:endParaRPr lang="en-US" sz="800" dirty="0"/>
          </a:p>
          <a:p>
            <a:r>
              <a:rPr lang="pl-PL" sz="800" dirty="0"/>
              <a:t>G1 X5.1868 Y5.3525 Z0.0321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43319" y="-115142"/>
            <a:ext cx="1612942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/>
              <a:t>G1 X5.1184 Y5.3525 Z0.0737</a:t>
            </a:r>
          </a:p>
          <a:p>
            <a:r>
              <a:rPr lang="pl-PL" sz="800" dirty="0"/>
              <a:t>G1 X5.1555 Y5.3525 Z0.0517</a:t>
            </a:r>
          </a:p>
          <a:p>
            <a:r>
              <a:rPr lang="pl-PL" sz="800" dirty="0"/>
              <a:t>G1 X5.1868 Y5.3525 Z0.0321</a:t>
            </a:r>
          </a:p>
          <a:p>
            <a:r>
              <a:rPr lang="pl-PL" sz="800" dirty="0"/>
              <a:t>G1 X5.2357 Y5.3525 Z0.0010</a:t>
            </a:r>
          </a:p>
          <a:p>
            <a:r>
              <a:rPr lang="pl-PL" sz="800" dirty="0"/>
              <a:t>G1 X5.2362 Y5.3525 Z0.0010</a:t>
            </a:r>
          </a:p>
          <a:p>
            <a:r>
              <a:rPr lang="pl-PL" sz="800" dirty="0"/>
              <a:t>G1 X5.2362 Y5.3825 Z0.0010</a:t>
            </a:r>
          </a:p>
          <a:p>
            <a:r>
              <a:rPr lang="pl-PL" sz="800" dirty="0"/>
              <a:t>G1 X5.2357 Y5.3825 Z0.0010</a:t>
            </a:r>
          </a:p>
          <a:p>
            <a:r>
              <a:rPr lang="pl-PL" sz="800" dirty="0"/>
              <a:t>G1 X5.1737 Y5.3825 Z0.0416</a:t>
            </a:r>
          </a:p>
          <a:p>
            <a:r>
              <a:rPr lang="pl-PL" sz="800" dirty="0"/>
              <a:t>G1 X5.1425 Y5.3825 Z0.0611</a:t>
            </a:r>
          </a:p>
          <a:p>
            <a:r>
              <a:rPr lang="pl-PL" sz="800" dirty="0"/>
              <a:t>G1 X5.1190 Y5.3825 Z0.0752</a:t>
            </a:r>
          </a:p>
          <a:p>
            <a:r>
              <a:rPr lang="pl-PL" sz="800" dirty="0"/>
              <a:t>G1 X5.1112 Y5.3825 Z0.0802</a:t>
            </a:r>
          </a:p>
          <a:p>
            <a:r>
              <a:rPr lang="pl-PL" sz="800" dirty="0"/>
              <a:t>G1 X5.0800 Y5.3825 Z0.0994</a:t>
            </a:r>
          </a:p>
          <a:p>
            <a:r>
              <a:rPr lang="pl-PL" sz="800" dirty="0"/>
              <a:t>G1 X5.0487 Y5.3825 Z0.1177</a:t>
            </a:r>
          </a:p>
          <a:p>
            <a:r>
              <a:rPr lang="pl-PL" sz="800" dirty="0"/>
              <a:t>G1 X5.0312 Y5.3825 Z0.1276</a:t>
            </a:r>
          </a:p>
          <a:p>
            <a:r>
              <a:rPr lang="pl-PL" sz="800" dirty="0"/>
              <a:t>G1 X5.0175 Y5.3825 Z0.1359</a:t>
            </a:r>
          </a:p>
          <a:p>
            <a:r>
              <a:rPr lang="pl-PL" sz="800" dirty="0"/>
              <a:t>G1 X4.9862 Y5.3825 Z0.1542</a:t>
            </a:r>
          </a:p>
          <a:p>
            <a:r>
              <a:rPr lang="pl-PL" sz="800" dirty="0"/>
              <a:t>G1 X4.9550 Y5.3825 Z0.1718</a:t>
            </a:r>
          </a:p>
          <a:p>
            <a:r>
              <a:rPr lang="pl-PL" sz="800" dirty="0"/>
              <a:t>G1 X4.9355 Y5.3825 Z0.1824</a:t>
            </a:r>
          </a:p>
          <a:p>
            <a:r>
              <a:rPr lang="pl-PL" sz="800" dirty="0"/>
              <a:t>G1 X4.9237 Y5.3825 Z0.1892</a:t>
            </a:r>
          </a:p>
          <a:p>
            <a:r>
              <a:rPr lang="pl-PL" sz="800" dirty="0"/>
              <a:t>G1 X4.8925 Y5.3825 Z0.2071</a:t>
            </a:r>
          </a:p>
          <a:p>
            <a:r>
              <a:rPr lang="pl-PL" sz="800" dirty="0"/>
              <a:t>G1 X4.8612 Y5.3825 Z0.2243</a:t>
            </a:r>
          </a:p>
          <a:p>
            <a:r>
              <a:rPr lang="pl-PL" sz="800" dirty="0"/>
              <a:t>G1 X4.8261 Y5.3825 Z0.2430</a:t>
            </a:r>
          </a:p>
          <a:p>
            <a:r>
              <a:rPr lang="pl-PL" sz="800" dirty="0"/>
              <a:t>G1 X4.7987 Y5.3825 Z0.2586</a:t>
            </a:r>
          </a:p>
          <a:p>
            <a:r>
              <a:rPr lang="pl-PL" sz="800" dirty="0"/>
              <a:t>G1 X4.7675 Y5.3825 Z0.2758</a:t>
            </a:r>
          </a:p>
          <a:p>
            <a:r>
              <a:rPr lang="pl-PL" sz="800" dirty="0"/>
              <a:t>G1 X4.6933 Y5.3825 Z0.3153</a:t>
            </a:r>
          </a:p>
          <a:p>
            <a:r>
              <a:rPr lang="pl-PL" sz="800" dirty="0"/>
              <a:t>G1 X4.6737 Y5.3825 Z0.3263</a:t>
            </a:r>
          </a:p>
          <a:p>
            <a:r>
              <a:rPr lang="pl-PL" sz="800" dirty="0"/>
              <a:t>G1 X4.6425 Y5.3825 Z0.3434</a:t>
            </a:r>
          </a:p>
          <a:p>
            <a:r>
              <a:rPr lang="pl-PL" sz="800" dirty="0"/>
              <a:t>G1 X4.5097 Y5.3825 Z0.4144</a:t>
            </a:r>
          </a:p>
          <a:p>
            <a:r>
              <a:rPr lang="pl-PL" sz="800" dirty="0"/>
              <a:t>G1 X4.4706 Y5.3825 Z0.4356</a:t>
            </a:r>
          </a:p>
          <a:p>
            <a:r>
              <a:rPr lang="pl-PL" sz="800" dirty="0"/>
              <a:t>G1 X4.3524 Y5.3825 Z0.4990</a:t>
            </a:r>
          </a:p>
          <a:p>
            <a:r>
              <a:rPr lang="pl-PL" sz="800" dirty="0"/>
              <a:t>G1 X4.3524 Y5.3825 Z0.5240 F250.</a:t>
            </a:r>
          </a:p>
          <a:p>
            <a:r>
              <a:rPr lang="pl-PL" sz="800" dirty="0"/>
              <a:t>G0 Z0.5240</a:t>
            </a:r>
          </a:p>
          <a:p>
            <a:r>
              <a:rPr lang="pl-PL" sz="800" dirty="0"/>
              <a:t>G0 X4.3587 Y5.4125 </a:t>
            </a:r>
          </a:p>
          <a:p>
            <a:r>
              <a:rPr lang="pl-PL" sz="800" dirty="0"/>
              <a:t>G1 X4.3587 Y5.4125 Z0.4990 F100.</a:t>
            </a:r>
          </a:p>
          <a:p>
            <a:r>
              <a:rPr lang="pl-PL" sz="800" dirty="0"/>
              <a:t>G1 X4.5417 Y5.4125 Z0.4013</a:t>
            </a:r>
          </a:p>
          <a:p>
            <a:r>
              <a:rPr lang="pl-PL" sz="800" dirty="0"/>
              <a:t>G1 X4.5964 Y5.4125 Z0.3715</a:t>
            </a:r>
          </a:p>
          <a:p>
            <a:r>
              <a:rPr lang="pl-PL" sz="800" dirty="0"/>
              <a:t>G1 X4.6667 Y5.4125 Z0.3343</a:t>
            </a:r>
          </a:p>
          <a:p>
            <a:r>
              <a:rPr lang="pl-PL" sz="800" dirty="0"/>
              <a:t>G1 X4.6979 Y5.4125 Z0.3174</a:t>
            </a:r>
          </a:p>
          <a:p>
            <a:r>
              <a:rPr lang="pl-PL" sz="800" dirty="0"/>
              <a:t>G1 X4.7409 Y5.4125 Z0.2935</a:t>
            </a:r>
          </a:p>
          <a:p>
            <a:r>
              <a:rPr lang="pl-PL" sz="800" dirty="0"/>
              <a:t>G1 X4.7760 Y5.4125 Z0.2750</a:t>
            </a:r>
          </a:p>
          <a:p>
            <a:r>
              <a:rPr lang="pl-PL" sz="800" dirty="0"/>
              <a:t>G1 X4.7917 Y5.4125 Z0.2666</a:t>
            </a:r>
          </a:p>
          <a:p>
            <a:r>
              <a:rPr lang="pl-PL" sz="800" dirty="0"/>
              <a:t>G1 X4.8229 Y5.4125 Z0.2493</a:t>
            </a:r>
          </a:p>
          <a:p>
            <a:r>
              <a:rPr lang="pl-PL" sz="800" dirty="0"/>
              <a:t>G1 X4.8542 Y5.4125 Z0.2315</a:t>
            </a:r>
          </a:p>
          <a:p>
            <a:r>
              <a:rPr lang="pl-PL" sz="800" dirty="0"/>
              <a:t>G1 X4.8854 Y5.4125 Z0.2147</a:t>
            </a:r>
          </a:p>
          <a:p>
            <a:r>
              <a:rPr lang="pl-PL" sz="800" dirty="0"/>
              <a:t>G1 X4.9167 Y5.4125 Z0.1973</a:t>
            </a:r>
          </a:p>
          <a:p>
            <a:r>
              <a:rPr lang="pl-PL" sz="800" dirty="0"/>
              <a:t>G1 X4.9518 Y5.4125 Z0.1767</a:t>
            </a:r>
          </a:p>
          <a:p>
            <a:r>
              <a:rPr lang="pl-PL" sz="800" dirty="0"/>
              <a:t>G1 X4.9792 Y5.4125 Z0.1616</a:t>
            </a:r>
          </a:p>
          <a:p>
            <a:r>
              <a:rPr lang="pl-PL" sz="800" dirty="0"/>
              <a:t>G1 X5.0104 Y5.4125 Z0.1434</a:t>
            </a:r>
          </a:p>
          <a:p>
            <a:r>
              <a:rPr lang="pl-PL" sz="800" dirty="0"/>
              <a:t>G1 X5.0417 Y5.4125 Z0.1244</a:t>
            </a:r>
          </a:p>
          <a:p>
            <a:r>
              <a:rPr lang="pl-PL" sz="800" dirty="0"/>
              <a:t>G1 X5.0729 Y5.4125 Z0.1062</a:t>
            </a:r>
          </a:p>
          <a:p>
            <a:r>
              <a:rPr lang="pl-PL" sz="800" dirty="0"/>
              <a:t>G1 X5.1042 Y5.4125 Z0.0870</a:t>
            </a:r>
          </a:p>
          <a:p>
            <a:r>
              <a:rPr lang="pl-PL" sz="800" dirty="0"/>
              <a:t>G1 X5.1276 Y5.4125 Z0.0719</a:t>
            </a:r>
          </a:p>
          <a:p>
            <a:r>
              <a:rPr lang="pl-PL" sz="800" dirty="0"/>
              <a:t>G1 X5.1354 Y5.4125 Z0.0672</a:t>
            </a:r>
          </a:p>
          <a:p>
            <a:r>
              <a:rPr lang="pl-PL" sz="800" dirty="0"/>
              <a:t>G1 X5.1667 Y5.4125 Z0.0475</a:t>
            </a:r>
          </a:p>
          <a:p>
            <a:r>
              <a:rPr lang="pl-PL" sz="800" dirty="0"/>
              <a:t>G1 X5.1901 Y5.4125 Z0.0319</a:t>
            </a:r>
          </a:p>
        </p:txBody>
      </p:sp>
    </p:spTree>
    <p:extLst>
      <p:ext uri="{BB962C8B-B14F-4D97-AF65-F5344CB8AC3E}">
        <p14:creationId xmlns:p14="http://schemas.microsoft.com/office/powerpoint/2010/main" val="2289212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edia.architecturaldigest.com/photos/56ba787ca254b168296a8fff/2:1/w_3200/zaha-hadid-architecture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59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58033" y="5430233"/>
            <a:ext cx="18724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image: Andrea </a:t>
            </a:r>
            <a:r>
              <a:rPr lang="en-US" sz="800" b="1" dirty="0" err="1">
                <a:solidFill>
                  <a:schemeClr val="bg1">
                    <a:lumMod val="50000"/>
                  </a:schemeClr>
                </a:solidFill>
              </a:rPr>
              <a:t>Pistolesi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/Getty Images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013" y="5618585"/>
            <a:ext cx="39536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Zaha</a:t>
            </a:r>
            <a:r>
              <a:rPr lang="en-US" sz="900" dirty="0"/>
              <a:t> </a:t>
            </a:r>
            <a:r>
              <a:rPr lang="en-US" sz="900" dirty="0" err="1"/>
              <a:t>Hadid</a:t>
            </a:r>
            <a:r>
              <a:rPr lang="en-US" sz="900" dirty="0"/>
              <a:t> Architects,  Heydar </a:t>
            </a:r>
            <a:r>
              <a:rPr lang="en-US" sz="900" dirty="0" err="1"/>
              <a:t>Aliyev</a:t>
            </a:r>
            <a:r>
              <a:rPr lang="en-US" sz="900" dirty="0"/>
              <a:t> Centre, Baku, Azerbaijan, 2012</a:t>
            </a:r>
          </a:p>
        </p:txBody>
      </p:sp>
    </p:spTree>
    <p:extLst>
      <p:ext uri="{BB962C8B-B14F-4D97-AF65-F5344CB8AC3E}">
        <p14:creationId xmlns:p14="http://schemas.microsoft.com/office/powerpoint/2010/main" val="1315823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000"/>
            <a:ext cx="9144000" cy="472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99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21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73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" b="10583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870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596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6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41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0" y="125510"/>
            <a:ext cx="4398683" cy="6598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71" y="125510"/>
            <a:ext cx="4398683" cy="65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83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r="5397"/>
          <a:stretch/>
        </p:blipFill>
        <p:spPr>
          <a:xfrm>
            <a:off x="0" y="0"/>
            <a:ext cx="9152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2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2"/>
          <p:cNvSpPr/>
          <p:nvPr/>
        </p:nvSpPr>
        <p:spPr>
          <a:xfrm>
            <a:off x="166358" y="1419365"/>
            <a:ext cx="8759278" cy="3071254"/>
          </a:xfrm>
          <a:prstGeom prst="rightArrow">
            <a:avLst/>
          </a:prstGeom>
          <a:solidFill>
            <a:srgbClr val="DEDDDF">
              <a:alpha val="3098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2954" y="2394258"/>
            <a:ext cx="2480102" cy="1140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8558" y="2397123"/>
            <a:ext cx="2557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Automation of manual processes</a:t>
            </a:r>
          </a:p>
          <a:p>
            <a:endParaRPr lang="en-US" sz="1200" dirty="0"/>
          </a:p>
          <a:p>
            <a:r>
              <a:rPr lang="en-US" sz="1200" dirty="0"/>
              <a:t>Computer as a tool to draw or visualize (CAD, vector graphics, etc.) </a:t>
            </a:r>
          </a:p>
        </p:txBody>
      </p:sp>
      <p:sp>
        <p:nvSpPr>
          <p:cNvPr id="10" name="Right Arrow 15"/>
          <p:cNvSpPr/>
          <p:nvPr/>
        </p:nvSpPr>
        <p:spPr>
          <a:xfrm>
            <a:off x="2628053" y="2731937"/>
            <a:ext cx="2874231" cy="340301"/>
          </a:xfrm>
          <a:prstGeom prst="rightArrow">
            <a:avLst/>
          </a:prstGeom>
          <a:solidFill>
            <a:srgbClr val="D9D9D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0541" y="1507648"/>
            <a:ext cx="7385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LEAST </a:t>
            </a:r>
            <a:r>
              <a:rPr lang="en-US" sz="1400" dirty="0"/>
              <a:t>DIGITAL				               </a:t>
            </a:r>
            <a:r>
              <a:rPr lang="en-US" sz="1400" b="1" dirty="0"/>
              <a:t>MOST </a:t>
            </a:r>
            <a:r>
              <a:rPr lang="en-US" sz="1400" dirty="0"/>
              <a:t>DIGITAL</a:t>
            </a:r>
          </a:p>
          <a:p>
            <a:r>
              <a:rPr lang="en-US" sz="1400" dirty="0"/>
              <a:t>		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129" y="3965890"/>
            <a:ext cx="3081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Using computer to do non-digital work.</a:t>
            </a:r>
          </a:p>
          <a:p>
            <a:endParaRPr lang="en-US" sz="1400" b="1" dirty="0"/>
          </a:p>
          <a:p>
            <a:r>
              <a:rPr lang="en-US" sz="1400" b="1" dirty="0"/>
              <a:t>Mimicking traditional workflow.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83060" y="2179684"/>
            <a:ext cx="1730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56375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785" y="2942455"/>
            <a:ext cx="300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I’ll go “draw” that up…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05004" y="1765450"/>
            <a:ext cx="3409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I’m going to go write an algorithm and cull the output domain for instantiations that satisfy my aesthetic and performance criteria.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6589" y="3019685"/>
            <a:ext cx="698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848145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785" y="2942455"/>
            <a:ext cx="300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I’ll go “draw” that up…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05004" y="1765450"/>
            <a:ext cx="34090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I’m going to go write an algorithm and cull the output domain for instantiations that satisfy my aesthetic and performance criteria.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= </a:t>
            </a:r>
            <a:r>
              <a:rPr lang="en-US" sz="2400" b="1" i="1" dirty="0">
                <a:solidFill>
                  <a:srgbClr val="FF0000"/>
                </a:solidFill>
              </a:rPr>
              <a:t>computational thinking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6589" y="3019685"/>
            <a:ext cx="698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3093768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2"/>
          <p:cNvSpPr/>
          <p:nvPr/>
        </p:nvSpPr>
        <p:spPr>
          <a:xfrm>
            <a:off x="166358" y="1419365"/>
            <a:ext cx="8759278" cy="3071254"/>
          </a:xfrm>
          <a:prstGeom prst="rightArrow">
            <a:avLst/>
          </a:prstGeom>
          <a:solidFill>
            <a:srgbClr val="DEDDDF">
              <a:alpha val="3098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2954" y="2394258"/>
            <a:ext cx="2480102" cy="1140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8558" y="2397123"/>
            <a:ext cx="2557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Automation of manual processes</a:t>
            </a:r>
          </a:p>
          <a:p>
            <a:endParaRPr lang="en-US" sz="1200" dirty="0"/>
          </a:p>
          <a:p>
            <a:r>
              <a:rPr lang="en-US" sz="1200" dirty="0"/>
              <a:t>Computer as a tool to draw or visualize (CAD, vector graphics, etc.) </a:t>
            </a:r>
          </a:p>
        </p:txBody>
      </p:sp>
      <p:sp>
        <p:nvSpPr>
          <p:cNvPr id="6" name="Rectangle 5"/>
          <p:cNvSpPr/>
          <p:nvPr/>
        </p:nvSpPr>
        <p:spPr>
          <a:xfrm>
            <a:off x="5434079" y="2394258"/>
            <a:ext cx="2402005" cy="1140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15"/>
          <p:cNvSpPr/>
          <p:nvPr/>
        </p:nvSpPr>
        <p:spPr>
          <a:xfrm>
            <a:off x="2628053" y="2731937"/>
            <a:ext cx="2874231" cy="340301"/>
          </a:xfrm>
          <a:prstGeom prst="rightArrow">
            <a:avLst/>
          </a:prstGeom>
          <a:solidFill>
            <a:srgbClr val="D9D9D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0541" y="1507648"/>
            <a:ext cx="7385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LEAST </a:t>
            </a:r>
            <a:r>
              <a:rPr lang="en-US" sz="1400" dirty="0"/>
              <a:t>DIGITAL				               </a:t>
            </a:r>
            <a:r>
              <a:rPr lang="en-US" sz="1400" b="1" dirty="0"/>
              <a:t>MOST </a:t>
            </a:r>
            <a:r>
              <a:rPr lang="en-US" sz="1400" dirty="0"/>
              <a:t>DIGITAL</a:t>
            </a:r>
          </a:p>
          <a:p>
            <a:r>
              <a:rPr lang="en-US" sz="1400" dirty="0"/>
              <a:t>		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43804" y="3965890"/>
            <a:ext cx="1682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Can use physical constructions to introduce digital principles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67592" y="2394258"/>
            <a:ext cx="2368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Computational and Algorithmic</a:t>
            </a:r>
          </a:p>
          <a:p>
            <a:endParaRPr lang="en-US" sz="1200" dirty="0"/>
          </a:p>
          <a:p>
            <a:r>
              <a:rPr lang="en-US" sz="1200" dirty="0"/>
              <a:t>Logical sequence of operations </a:t>
            </a:r>
          </a:p>
          <a:p>
            <a:r>
              <a:rPr lang="en-US" sz="1200" dirty="0"/>
              <a:t>or relationships</a:t>
            </a:r>
          </a:p>
          <a:p>
            <a:endParaRPr lang="en-US" sz="1200" dirty="0"/>
          </a:p>
          <a:p>
            <a:r>
              <a:rPr lang="en-US" sz="1200" dirty="0"/>
              <a:t>RULES-BASED DESIGN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4129" y="3965890"/>
            <a:ext cx="3081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Using computer to do non-digital work.</a:t>
            </a:r>
          </a:p>
          <a:p>
            <a:endParaRPr lang="en-US" sz="1400" b="1" dirty="0"/>
          </a:p>
          <a:p>
            <a:r>
              <a:rPr lang="en-US" sz="1400" b="1" dirty="0"/>
              <a:t>Mimicking traditional workflow.</a:t>
            </a:r>
          </a:p>
        </p:txBody>
      </p:sp>
    </p:spTree>
    <p:extLst>
      <p:ext uri="{BB962C8B-B14F-4D97-AF65-F5344CB8AC3E}">
        <p14:creationId xmlns:p14="http://schemas.microsoft.com/office/powerpoint/2010/main" val="185890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6117" y="832464"/>
            <a:ext cx="325680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WALL DRAWING</a:t>
            </a:r>
          </a:p>
          <a:p>
            <a:r>
              <a:rPr lang="en-US" sz="1200" b="1" dirty="0"/>
              <a:t>BOSTON MUSEUM</a:t>
            </a:r>
          </a:p>
          <a:p>
            <a:endParaRPr lang="en-US" sz="1200" b="1" dirty="0"/>
          </a:p>
          <a:p>
            <a:r>
              <a:rPr lang="en-US" sz="1200" b="1" dirty="0"/>
              <a:t>On a wall surface, any</a:t>
            </a:r>
          </a:p>
          <a:p>
            <a:endParaRPr lang="en-US" sz="1200" b="1" dirty="0"/>
          </a:p>
          <a:p>
            <a:r>
              <a:rPr lang="en-US" sz="1200" b="1" dirty="0"/>
              <a:t>continuous stretch of wall,</a:t>
            </a:r>
          </a:p>
          <a:p>
            <a:endParaRPr lang="en-US" sz="1200" b="1" dirty="0"/>
          </a:p>
          <a:p>
            <a:r>
              <a:rPr lang="en-US" sz="1200" b="1" dirty="0"/>
              <a:t>using a hard pencil, place</a:t>
            </a:r>
          </a:p>
          <a:p>
            <a:endParaRPr lang="en-US" sz="1200" b="1" dirty="0"/>
          </a:p>
          <a:p>
            <a:r>
              <a:rPr lang="en-US" sz="1200" b="1" dirty="0"/>
              <a:t>fifty points at random.</a:t>
            </a:r>
          </a:p>
          <a:p>
            <a:endParaRPr lang="en-US" sz="1200" b="1" dirty="0"/>
          </a:p>
          <a:p>
            <a:r>
              <a:rPr lang="en-US" sz="1200" b="1" dirty="0"/>
              <a:t>The points should be evenly</a:t>
            </a:r>
          </a:p>
          <a:p>
            <a:endParaRPr lang="en-US" sz="1200" b="1" dirty="0"/>
          </a:p>
          <a:p>
            <a:r>
              <a:rPr lang="en-US" sz="1200" b="1" dirty="0"/>
              <a:t>distributed over the area </a:t>
            </a:r>
          </a:p>
          <a:p>
            <a:endParaRPr lang="en-US" sz="1200" b="1" dirty="0"/>
          </a:p>
          <a:p>
            <a:r>
              <a:rPr lang="en-US" sz="1200" b="1" dirty="0"/>
              <a:t>of the wall.  All of the </a:t>
            </a:r>
          </a:p>
          <a:p>
            <a:endParaRPr lang="en-US" sz="1200" b="1" dirty="0"/>
          </a:p>
          <a:p>
            <a:r>
              <a:rPr lang="en-US" sz="1200" b="1" dirty="0"/>
              <a:t>points should be connected</a:t>
            </a:r>
          </a:p>
          <a:p>
            <a:endParaRPr lang="en-US" sz="1200" b="1" dirty="0"/>
          </a:p>
          <a:p>
            <a:r>
              <a:rPr lang="en-US" sz="1200" b="1" dirty="0"/>
              <a:t>by straight lines.</a:t>
            </a:r>
          </a:p>
          <a:p>
            <a:endParaRPr lang="en-US" sz="1200" b="1" dirty="0"/>
          </a:p>
          <a:p>
            <a:endParaRPr lang="en-US" sz="1200" b="1" dirty="0"/>
          </a:p>
          <a:p>
            <a:r>
              <a:rPr lang="en-US" sz="1050" b="1" dirty="0"/>
              <a:t>SOL LEWITT</a:t>
            </a:r>
          </a:p>
          <a:p>
            <a:r>
              <a:rPr lang="en-US" sz="1050" dirty="0"/>
              <a:t>(</a:t>
            </a:r>
            <a:r>
              <a:rPr lang="en-US" sz="1050" i="1" dirty="0"/>
              <a:t>Wall drawing</a:t>
            </a:r>
            <a:r>
              <a:rPr lang="en-US" sz="1050" dirty="0"/>
              <a:t>, Boston Museum</a:t>
            </a:r>
          </a:p>
          <a:p>
            <a:r>
              <a:rPr lang="en-US" sz="1050" dirty="0"/>
              <a:t>Pencil)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33114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468" y="109616"/>
            <a:ext cx="3150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Computational Drawings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17" y="34275"/>
            <a:ext cx="1790713" cy="1104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3" y="1190593"/>
            <a:ext cx="6913777" cy="45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79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449</TotalTime>
  <Words>962</Words>
  <Application>Microsoft Office PowerPoint</Application>
  <PresentationFormat>On-screen Show (4:3)</PresentationFormat>
  <Paragraphs>275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Pavlik, Bob</dc:creator>
  <cp:lastModifiedBy>Pavlik, Bob</cp:lastModifiedBy>
  <cp:revision>47</cp:revision>
  <dcterms:created xsi:type="dcterms:W3CDTF">2016-08-16T18:57:07Z</dcterms:created>
  <dcterms:modified xsi:type="dcterms:W3CDTF">2016-09-07T01:04:02Z</dcterms:modified>
</cp:coreProperties>
</file>